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2" r:id="rId11"/>
    <p:sldId id="263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71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7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5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01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7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03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1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oHyun-Lee/Bra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hyperlink" Target="https://www.smir.ch/BRATS/Start20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Automatic Brain Tumor Detection and Segmentation </a:t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/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Using U-Net Based Fully Convolutional Networks</a:t>
            </a:r>
            <a:endParaRPr lang="ko-KR" altLang="en-US" sz="2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3974"/>
            <a:ext cx="9144000" cy="1655762"/>
          </a:xfrm>
        </p:spPr>
        <p:txBody>
          <a:bodyPr/>
          <a:lstStyle/>
          <a:p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r"/>
            <a:r>
              <a:rPr lang="en-US" altLang="ko-KR" dirty="0" err="1" smtClean="0">
                <a:latin typeface="times" panose="02020603050405020304" pitchFamily="18" charset="0"/>
                <a:cs typeface="times" panose="02020603050405020304" pitchFamily="18" charset="0"/>
              </a:rPr>
              <a:t>JooHyun</a:t>
            </a:r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 Lee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	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Image                 Ground-Truth          Prediction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Complete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Core</a:t>
            </a:r>
          </a:p>
          <a:p>
            <a:pPr marL="0" indent="0">
              <a:buNone/>
            </a:pPr>
            <a:endParaRPr lang="en-US" altLang="ko-KR" sz="2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&lt; Brain MRI (FLAIR) Segmentations &gt;</a:t>
            </a: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725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393899"/>
              </p:ext>
            </p:extLst>
          </p:nvPr>
        </p:nvGraphicFramePr>
        <p:xfrm>
          <a:off x="1366452" y="1458863"/>
          <a:ext cx="9459096" cy="1528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076"/>
                <a:gridCol w="2148532"/>
                <a:gridCol w="1138365"/>
                <a:gridCol w="2017243"/>
                <a:gridCol w="1577804"/>
                <a:gridCol w="1570076"/>
              </a:tblGrid>
              <a:tr h="27544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DSC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Method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Data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Grade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Complete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Core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Enhancing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9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Mine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0.87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0.84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 (0.50)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Paper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</a:t>
                      </a:r>
                      <a:r>
                        <a:rPr lang="en-US" altLang="ko-KR" sz="1200" baseline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2015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0.65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3902262" y="3640437"/>
            <a:ext cx="4354525" cy="2908642"/>
            <a:chOff x="3198340" y="3014363"/>
            <a:chExt cx="5389556" cy="360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3198340" y="3014363"/>
              <a:ext cx="5389556" cy="1800000"/>
              <a:chOff x="224481" y="3426255"/>
              <a:chExt cx="5389556" cy="180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4481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37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81" y="3426255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3198340" y="4814363"/>
              <a:ext cx="5389556" cy="1800000"/>
              <a:chOff x="5735529" y="3637005"/>
              <a:chExt cx="5400000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5529" y="3637005"/>
                <a:ext cx="18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22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Results (3D Images)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 Segmentations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(FLAIR)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60375" y="3201344"/>
            <a:ext cx="4381500" cy="2209800"/>
            <a:chOff x="1182060" y="1791494"/>
            <a:chExt cx="4381500" cy="22098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60" y="1791494"/>
              <a:ext cx="2190750" cy="2209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810" y="1791494"/>
              <a:ext cx="2190750" cy="22098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8200" y="3201344"/>
            <a:ext cx="4381500" cy="2209800"/>
            <a:chOff x="6870615" y="1690688"/>
            <a:chExt cx="4381500" cy="2209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15" y="1690688"/>
              <a:ext cx="2190750" cy="2209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365" y="1690688"/>
              <a:ext cx="2190750" cy="2209800"/>
            </a:xfrm>
            <a:prstGeom prst="rect">
              <a:avLst/>
            </a:prstGeom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  <a:endParaRPr lang="en-US" altLang="ko-KR" sz="20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Ground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Truth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2027" y="6519446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Slide-Show to watch 3D </a:t>
            </a:r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5284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1724" y="1908160"/>
            <a:ext cx="10515600" cy="49498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Imbalance 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Imbalance on “Enhancing Dataset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”	(0.1% on pixel level)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Unable to train ‘Enhancing’ Model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Brain Mask for balancing data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Use Multimodal MRI inputs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                      &lt; Pill Mask &gt;                                &lt; After removing edges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Conv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vs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Astrous Conv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Deconv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vs. Upsample vs. No-Decoding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SOTA Models</a:t>
            </a: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Comparison with state-of-the-art semantic segmentation network &gt;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60" t="18187" r="52868" b="10467"/>
          <a:stretch/>
        </p:blipFill>
        <p:spPr>
          <a:xfrm>
            <a:off x="6367848" y="4580857"/>
            <a:ext cx="3336325" cy="18575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452416" y="2130091"/>
            <a:ext cx="2670713" cy="1440000"/>
            <a:chOff x="8477130" y="1456643"/>
            <a:chExt cx="2670713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130" y="1456643"/>
              <a:ext cx="144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0113" t="20632" r="16089" b="18728"/>
            <a:stretch/>
          </p:blipFill>
          <p:spPr>
            <a:xfrm>
              <a:off x="10085162" y="1740038"/>
              <a:ext cx="1062681" cy="87321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9917130" y="2089882"/>
              <a:ext cx="168032" cy="1735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48400" y="2061115"/>
            <a:ext cx="1787519" cy="1577950"/>
            <a:chOff x="6298433" y="1396743"/>
            <a:chExt cx="1787519" cy="157795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1396743"/>
              <a:ext cx="1517026" cy="82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2146693"/>
              <a:ext cx="1517027" cy="828000"/>
            </a:xfrm>
            <a:prstGeom prst="rect">
              <a:avLst/>
            </a:prstGeom>
          </p:spPr>
        </p:pic>
        <p:sp>
          <p:nvSpPr>
            <p:cNvPr id="15" name="오른쪽으로 구부러진 화살표 14"/>
            <p:cNvSpPr/>
            <p:nvPr/>
          </p:nvSpPr>
          <p:spPr>
            <a:xfrm>
              <a:off x="6298433" y="1978818"/>
              <a:ext cx="238897" cy="33574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990600" y="384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Discussion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41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Code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87678"/>
            <a:ext cx="10515600" cy="435133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Github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Code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was uploaded in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https://github.com/JooHyun-Lee/BraTs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	(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Presentation, PPT File, was also uploaded)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60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Reference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Hao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Dong,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Guang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Yang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Fangde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Liu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Yuanhan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Mo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Yike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.:  Automatic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Tumor Detection and Segmentation 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U-Net Based Fully Convolutional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Networks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[2] 	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Milletari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F.,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Navab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N.,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Ahmadi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S.-A.: V-Net: Fully Convolutional Neural Networks for Volumetric Medical 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Segmentation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BraTS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Multimodal Brain Tumor Segmentation Challenge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Challenge: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https://www.smir.ch/BRATS/Start2016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Link: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http://medicaldecathlon.com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Dataset: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Modality: 	Multimodal multisite MRI data (FLAIR, T1, T1c, T2)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: 	Background / Necrotic and Non-enhancing tumor / Edema / Enhancing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tumor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	750, 4D Volumes (484 training + 266 Testing)   /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(Image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240×240×155×4)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Source: 	BRATS 2016 and 2017 Dataset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Multimodal MRI data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895" y="4767780"/>
            <a:ext cx="5380210" cy="16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Label / Target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051" y="2275536"/>
            <a:ext cx="4186881" cy="1662156"/>
          </a:xfrm>
        </p:spPr>
        <p:txBody>
          <a:bodyPr>
            <a:normAutofit/>
          </a:bodyPr>
          <a:lstStyle/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Label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Label 0: 	Background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1:	Necrotic and non-enhancing tumor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2:	Edema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3:	Enhancing Tumor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37051" y="4137295"/>
            <a:ext cx="4390767" cy="166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Complete:	Label 1 + Label 2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Core:	Label 1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Enhancing:	Label 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06629" y="3320157"/>
            <a:ext cx="3997411" cy="143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Prediction (Segmentation)</a:t>
            </a:r>
            <a:endParaRPr lang="en-US" altLang="ko-KR" sz="16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FLAIR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Complete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T1c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16891" y="3889206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08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Data Preprocess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6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Augmentation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Original Data &gt;				             &lt; Augmented Data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36" y="2205681"/>
            <a:ext cx="5295900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9" y="461447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614477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36" y="4614477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72" y="4614477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308" y="4614477"/>
            <a:ext cx="1440000" cy="144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84785" y="5185245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Model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U-Net</a:t>
            </a: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&lt; U-Net Diagram &gt;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60" y="2097065"/>
            <a:ext cx="6593588" cy="40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Train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Loss: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Dice Coefficient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		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The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dice coefficient D between two binary volumes can be written as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ko-KR" sz="1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where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the sums run over the N voxels, of the predicted binary segmentation volume pi ∈ P and the ground truth binary volume gi ∈ G.</a:t>
            </a: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Optimizer: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Adam (learning rate=0.0001)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Train: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5 - Cross Validation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Initialization: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Weights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:  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Normal Distribution (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mean: 0, standard deviation: 0.01)</a:t>
            </a:r>
          </a:p>
          <a:p>
            <a:pPr marL="0" indent="0">
              <a:buNone/>
            </a:pP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Biases:	Initialized 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as 0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Device: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GTX 1080 Ti  4 ways +  Intel i7-7700K</a:t>
            </a:r>
          </a:p>
          <a:p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&lt; Training Capture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98" y="2202935"/>
            <a:ext cx="1537642" cy="621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97" y="6047693"/>
            <a:ext cx="7422869" cy="361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453"/>
          <a:stretch/>
        </p:blipFill>
        <p:spPr>
          <a:xfrm>
            <a:off x="4089797" y="1736210"/>
            <a:ext cx="1522938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776196"/>
            <a:ext cx="10515600" cy="501178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Data </a:t>
            </a:r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Imbalance Solution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	Problem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Dataset ratio (pixel-level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1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Normal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(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98.5%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Abnormal       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( &lt; 1.5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%)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In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spite of using ‘Dice Coefficient Loss’,  it was </a:t>
            </a:r>
            <a:r>
              <a:rPr lang="en-US" altLang="ko-KR" sz="1400" b="1" i="1" u="sng" dirty="0">
                <a:latin typeface="times" panose="02020603050405020304" pitchFamily="18" charset="0"/>
                <a:cs typeface="times" panose="02020603050405020304" pitchFamily="18" charset="0"/>
              </a:rPr>
              <a:t>impossible to train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using whole dataset without any tricks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  <a:endParaRPr lang="en-US" altLang="ko-KR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30%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70%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&lt; 5%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587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Noise Reduction</a:t>
            </a:r>
          </a:p>
          <a:p>
            <a:pPr marL="0" indent="0">
              <a:buNone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2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i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Erosion</a:t>
            </a:r>
            <a:endParaRPr lang="en-US" altLang="ko-KR" sz="16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     		                                                       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Original Image &gt;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After Erosion &gt;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10"/>
          <a:stretch/>
        </p:blipFill>
        <p:spPr>
          <a:xfrm>
            <a:off x="2616960" y="2834373"/>
            <a:ext cx="3310779" cy="3257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4892"/>
          <a:stretch/>
        </p:blipFill>
        <p:spPr>
          <a:xfrm>
            <a:off x="6837406" y="3398971"/>
            <a:ext cx="1638300" cy="1572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0116" b="2998"/>
          <a:stretch/>
        </p:blipFill>
        <p:spPr>
          <a:xfrm>
            <a:off x="9116198" y="3476843"/>
            <a:ext cx="1597110" cy="14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18873"/>
          </a:xfrm>
        </p:spPr>
        <p:txBody>
          <a:bodyPr/>
          <a:lstStyle/>
          <a:p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Threshold Tuning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Recall vs. Precision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1. Maximization Recall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↓</a:t>
            </a:r>
            <a:r>
              <a:rPr lang="ko-KR" alt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ex) HIV Home Testing Kit  (Recall 99.9%)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					                  &lt; HIV Home Testing Kit &gt;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2. Maximization Precision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↑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ex) Criminal Detection Camera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                          			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&lt; Criminal Detection Camera &gt;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946" b="5206"/>
          <a:stretch/>
        </p:blipFill>
        <p:spPr>
          <a:xfrm>
            <a:off x="6223901" y="2502737"/>
            <a:ext cx="3841494" cy="1351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379" t="4807" b="3911"/>
          <a:stretch/>
        </p:blipFill>
        <p:spPr>
          <a:xfrm>
            <a:off x="6223901" y="4234719"/>
            <a:ext cx="3886072" cy="21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108</Words>
  <Application>Microsoft Office PowerPoint</Application>
  <PresentationFormat>와이드스크린</PresentationFormat>
  <Paragraphs>210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times</vt:lpstr>
      <vt:lpstr>Office 테마</vt:lpstr>
      <vt:lpstr>Automatic Brain Tumor Detection and Segmentation   Using U-Net Based Fully Convolutional Networks</vt:lpstr>
      <vt:lpstr>BraTS</vt:lpstr>
      <vt:lpstr>Label / Target</vt:lpstr>
      <vt:lpstr>Data Preprocess</vt:lpstr>
      <vt:lpstr>Model</vt:lpstr>
      <vt:lpstr>Train</vt:lpstr>
      <vt:lpstr>Tricks</vt:lpstr>
      <vt:lpstr>Tricks</vt:lpstr>
      <vt:lpstr>Tricks</vt:lpstr>
      <vt:lpstr>Results</vt:lpstr>
      <vt:lpstr>Results (3D Images)</vt:lpstr>
      <vt:lpstr>PowerPoint 프레젠테이션</vt:lpstr>
      <vt:lpstr>Code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Brain Tumor Detection and Segmentation   Using U-Net Based Fully Convolutional Networks</dc:title>
  <dc:creator>User</dc:creator>
  <cp:lastModifiedBy>User</cp:lastModifiedBy>
  <cp:revision>119</cp:revision>
  <dcterms:created xsi:type="dcterms:W3CDTF">2018-09-22T07:37:37Z</dcterms:created>
  <dcterms:modified xsi:type="dcterms:W3CDTF">2018-09-28T04:55:04Z</dcterms:modified>
</cp:coreProperties>
</file>